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6" r:id="rId9"/>
    <p:sldId id="263" r:id="rId10"/>
    <p:sldId id="264" r:id="rId11"/>
    <p:sldId id="272" r:id="rId12"/>
    <p:sldId id="27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769" autoAdjust="0"/>
  </p:normalViewPr>
  <p:slideViewPr>
    <p:cSldViewPr>
      <p:cViewPr>
        <p:scale>
          <a:sx n="50" d="100"/>
          <a:sy n="50" d="100"/>
        </p:scale>
        <p:origin x="-2544" y="-5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870493-26B8-49BD-B88C-52411DDAAD40}" type="datetimeFigureOut">
              <a:rPr lang="en-US" smtClean="0"/>
              <a:t>5/9/2018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3F7AAB-3602-4206-ACD9-C3F7FDD91A1B}" type="slidenum">
              <a:rPr lang="en-GB" smtClean="0"/>
              <a:t>‹#›</a:t>
            </a:fld>
            <a:endParaRPr lang="en-GB"/>
          </a:p>
        </p:txBody>
      </p:sp>
    </p:spTree>
    <p:extLst>
      <p:ext uri="{BB962C8B-B14F-4D97-AF65-F5344CB8AC3E}">
        <p14:creationId xmlns:p14="http://schemas.microsoft.com/office/powerpoint/2010/main" val="22018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smtClean="0">
                <a:latin typeface="Times New Roman" panose="02020603050405020304" pitchFamily="18" charset="0"/>
                <a:cs typeface="Times New Roman" panose="02020603050405020304" pitchFamily="18" charset="0"/>
              </a:rPr>
              <a:t>The presentation here in covers on the legalization of marijuana</a:t>
            </a:r>
            <a:r>
              <a:rPr lang="en-US" sz="1200" baseline="0" dirty="0" smtClean="0">
                <a:latin typeface="Times New Roman" panose="02020603050405020304" pitchFamily="18" charset="0"/>
                <a:cs typeface="Times New Roman" panose="02020603050405020304" pitchFamily="18" charset="0"/>
              </a:rPr>
              <a:t> as a contemporary social issue affecting the communities in the states facing such laws. Also, the presentation describes an analysis of the issue based on behavioral theories and approaches. The presentation also highlights the role of social work in assisting individuals as well as enhancing social justice and social change. Finally, the presentation has a conclusion and a reference list showing the sources where I had gathered the information from.</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3F7AAB-3602-4206-ACD9-C3F7FDD91A1B}" type="slidenum">
              <a:rPr lang="en-GB" smtClean="0"/>
              <a:t>1</a:t>
            </a:fld>
            <a:endParaRPr lang="en-GB"/>
          </a:p>
        </p:txBody>
      </p:sp>
    </p:spTree>
    <p:extLst>
      <p:ext uri="{BB962C8B-B14F-4D97-AF65-F5344CB8AC3E}">
        <p14:creationId xmlns:p14="http://schemas.microsoft.com/office/powerpoint/2010/main" val="1635370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anose="02020603050405020304" pitchFamily="18" charset="0"/>
                <a:cs typeface="Times New Roman" panose="02020603050405020304" pitchFamily="18" charset="0"/>
              </a:rPr>
              <a:t>The</a:t>
            </a:r>
            <a:r>
              <a:rPr lang="en-US" baseline="0" dirty="0" smtClean="0">
                <a:latin typeface="Times New Roman" panose="02020603050405020304" pitchFamily="18" charset="0"/>
                <a:cs typeface="Times New Roman" panose="02020603050405020304" pitchFamily="18" charset="0"/>
              </a:rPr>
              <a:t> decisions made by some of the American states to legalize marijuana poses a social threat to every citizen of the state and even beyond. The trend of decriminalizing and legalizing marijuana in many states and districts including Washington, D.C as well as Colorado may eventually socially impact on the entire American republic (Cerdá et al., 2012). </a:t>
            </a:r>
            <a:endParaRPr lang="en-US"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3F7AAB-3602-4206-ACD9-C3F7FDD91A1B}" type="slidenum">
              <a:rPr lang="en-GB" smtClean="0"/>
              <a:t>2</a:t>
            </a:fld>
            <a:endParaRPr lang="en-GB"/>
          </a:p>
        </p:txBody>
      </p:sp>
    </p:spTree>
    <p:extLst>
      <p:ext uri="{BB962C8B-B14F-4D97-AF65-F5344CB8AC3E}">
        <p14:creationId xmlns:p14="http://schemas.microsoft.com/office/powerpoint/2010/main" val="885113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a:t>
            </a:r>
            <a:r>
              <a:rPr lang="en-GB" baseline="0" dirty="0" smtClean="0"/>
              <a:t> process of legalizing bhang will promote easy access to the commodity since most of the shops may get in the business. The easy access as well as the possibility of poor storage may promote the exposure to children and infants. Second hand smoke could also promote exposure (Evins et al., 2012).  </a:t>
            </a:r>
            <a:endParaRPr lang="en-GB" dirty="0"/>
          </a:p>
        </p:txBody>
      </p:sp>
      <p:sp>
        <p:nvSpPr>
          <p:cNvPr id="4" name="Slide Number Placeholder 3"/>
          <p:cNvSpPr>
            <a:spLocks noGrp="1"/>
          </p:cNvSpPr>
          <p:nvPr>
            <p:ph type="sldNum" sz="quarter" idx="10"/>
          </p:nvPr>
        </p:nvSpPr>
        <p:spPr/>
        <p:txBody>
          <a:bodyPr/>
          <a:lstStyle/>
          <a:p>
            <a:fld id="{A33F7AAB-3602-4206-ACD9-C3F7FDD91A1B}" type="slidenum">
              <a:rPr lang="en-GB" smtClean="0"/>
              <a:t>3</a:t>
            </a:fld>
            <a:endParaRPr lang="en-GB"/>
          </a:p>
        </p:txBody>
      </p:sp>
    </p:spTree>
    <p:extLst>
      <p:ext uri="{BB962C8B-B14F-4D97-AF65-F5344CB8AC3E}">
        <p14:creationId xmlns:p14="http://schemas.microsoft.com/office/powerpoint/2010/main" val="2917940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Marijuan</a:t>
            </a:r>
            <a:r>
              <a:rPr lang="en-GB" baseline="0" dirty="0" smtClean="0"/>
              <a:t>a is likely to impose negative health effects to the direct consumers as well as the people around them. There is a possibility that a person may suffer memory deficits and also a reduction in IQ. Other health impacts may include bronchitis and addiction (Gruman et al., 2016).</a:t>
            </a:r>
          </a:p>
        </p:txBody>
      </p:sp>
      <p:sp>
        <p:nvSpPr>
          <p:cNvPr id="4" name="Slide Number Placeholder 3"/>
          <p:cNvSpPr>
            <a:spLocks noGrp="1"/>
          </p:cNvSpPr>
          <p:nvPr>
            <p:ph type="sldNum" sz="quarter" idx="10"/>
          </p:nvPr>
        </p:nvSpPr>
        <p:spPr/>
        <p:txBody>
          <a:bodyPr/>
          <a:lstStyle/>
          <a:p>
            <a:fld id="{A33F7AAB-3602-4206-ACD9-C3F7FDD91A1B}" type="slidenum">
              <a:rPr lang="en-GB" smtClean="0"/>
              <a:t>4</a:t>
            </a:fld>
            <a:endParaRPr lang="en-GB"/>
          </a:p>
        </p:txBody>
      </p:sp>
    </p:spTree>
    <p:extLst>
      <p:ext uri="{BB962C8B-B14F-4D97-AF65-F5344CB8AC3E}">
        <p14:creationId xmlns:p14="http://schemas.microsoft.com/office/powerpoint/2010/main" val="65519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a:t>
            </a:r>
            <a:r>
              <a:rPr lang="en-GB" baseline="0" dirty="0" smtClean="0"/>
              <a:t> available estimates show that among every six adolescents consuming marijuana, one is an addict. The addiction is caused by THC which is contained in the drug. The drug may sometimes come from questionable sources where other harmful drugs may be added to the marijuana (Schneider et al., 2011).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 </a:t>
            </a:r>
            <a:endParaRPr lang="en-GB" dirty="0"/>
          </a:p>
        </p:txBody>
      </p:sp>
      <p:sp>
        <p:nvSpPr>
          <p:cNvPr id="4" name="Slide Number Placeholder 3"/>
          <p:cNvSpPr>
            <a:spLocks noGrp="1"/>
          </p:cNvSpPr>
          <p:nvPr>
            <p:ph type="sldNum" sz="quarter" idx="10"/>
          </p:nvPr>
        </p:nvSpPr>
        <p:spPr/>
        <p:txBody>
          <a:bodyPr/>
          <a:lstStyle/>
          <a:p>
            <a:fld id="{A33F7AAB-3602-4206-ACD9-C3F7FDD91A1B}" type="slidenum">
              <a:rPr lang="en-GB" smtClean="0"/>
              <a:t>5</a:t>
            </a:fld>
            <a:endParaRPr lang="en-GB"/>
          </a:p>
        </p:txBody>
      </p:sp>
    </p:spTree>
    <p:extLst>
      <p:ext uri="{BB962C8B-B14F-4D97-AF65-F5344CB8AC3E}">
        <p14:creationId xmlns:p14="http://schemas.microsoft.com/office/powerpoint/2010/main" val="3513801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a:t>
            </a:r>
            <a:r>
              <a:rPr lang="en-GB" baseline="0" dirty="0" smtClean="0"/>
              <a:t> American culture and subcultures may be altered by the increased use of marijuana. Social norms may also be adopted across various cultures hence harming their members. There is also a likelihood that a drug culture may be intensified among the young generation (Cerdá et al., 2012).  </a:t>
            </a:r>
            <a:endParaRPr lang="en-GB" dirty="0"/>
          </a:p>
        </p:txBody>
      </p:sp>
      <p:sp>
        <p:nvSpPr>
          <p:cNvPr id="4" name="Slide Number Placeholder 3"/>
          <p:cNvSpPr>
            <a:spLocks noGrp="1"/>
          </p:cNvSpPr>
          <p:nvPr>
            <p:ph type="sldNum" sz="quarter" idx="10"/>
          </p:nvPr>
        </p:nvSpPr>
        <p:spPr/>
        <p:txBody>
          <a:bodyPr/>
          <a:lstStyle/>
          <a:p>
            <a:fld id="{A33F7AAB-3602-4206-ACD9-C3F7FDD91A1B}" type="slidenum">
              <a:rPr lang="en-GB" smtClean="0"/>
              <a:t>6</a:t>
            </a:fld>
            <a:endParaRPr lang="en-GB"/>
          </a:p>
        </p:txBody>
      </p:sp>
    </p:spTree>
    <p:extLst>
      <p:ext uri="{BB962C8B-B14F-4D97-AF65-F5344CB8AC3E}">
        <p14:creationId xmlns:p14="http://schemas.microsoft.com/office/powerpoint/2010/main" val="1542704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use of marijuana may possibly lower the ability of young people to focus as well as achieve in schools. Such a trend could promote the likelihood of many young people taking bhang to drop out of schools, especially in high schools (Evins et al., 2012). </a:t>
            </a:r>
            <a:endParaRPr lang="en-US" dirty="0"/>
          </a:p>
        </p:txBody>
      </p:sp>
      <p:sp>
        <p:nvSpPr>
          <p:cNvPr id="4" name="Slide Number Placeholder 3"/>
          <p:cNvSpPr>
            <a:spLocks noGrp="1"/>
          </p:cNvSpPr>
          <p:nvPr>
            <p:ph type="sldNum" sz="quarter" idx="10"/>
          </p:nvPr>
        </p:nvSpPr>
        <p:spPr/>
        <p:txBody>
          <a:bodyPr/>
          <a:lstStyle/>
          <a:p>
            <a:fld id="{A33F7AAB-3602-4206-ACD9-C3F7FDD91A1B}" type="slidenum">
              <a:rPr lang="en-GB" smtClean="0"/>
              <a:t>7</a:t>
            </a:fld>
            <a:endParaRPr lang="en-GB"/>
          </a:p>
        </p:txBody>
      </p:sp>
    </p:spTree>
    <p:extLst>
      <p:ext uri="{BB962C8B-B14F-4D97-AF65-F5344CB8AC3E}">
        <p14:creationId xmlns:p14="http://schemas.microsoft.com/office/powerpoint/2010/main" val="4054945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freedom and entitlement to marijuana may promote excessive consumption among young people and the entire population. This is because when something is legalized, most people may not think of its possible harm(Gruman et al., 2012).</a:t>
            </a:r>
          </a:p>
        </p:txBody>
      </p:sp>
      <p:sp>
        <p:nvSpPr>
          <p:cNvPr id="4" name="Slide Number Placeholder 3"/>
          <p:cNvSpPr>
            <a:spLocks noGrp="1"/>
          </p:cNvSpPr>
          <p:nvPr>
            <p:ph type="sldNum" sz="quarter" idx="10"/>
          </p:nvPr>
        </p:nvSpPr>
        <p:spPr/>
        <p:txBody>
          <a:bodyPr/>
          <a:lstStyle/>
          <a:p>
            <a:fld id="{A33F7AAB-3602-4206-ACD9-C3F7FDD91A1B}" type="slidenum">
              <a:rPr lang="en-GB" smtClean="0"/>
              <a:t>8</a:t>
            </a:fld>
            <a:endParaRPr lang="en-GB"/>
          </a:p>
        </p:txBody>
      </p:sp>
    </p:spTree>
    <p:extLst>
      <p:ext uri="{BB962C8B-B14F-4D97-AF65-F5344CB8AC3E}">
        <p14:creationId xmlns:p14="http://schemas.microsoft.com/office/powerpoint/2010/main" val="62658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areas where the drug is prohibited there might be underground drug markets which  promote crime substantially. The illegal activities and immorality could be enhanced by the lump sum amounts of money accumulated from the illegal drug markets. Legalization may serve as a way of solving such social vices (Schneider et al., 2011). </a:t>
            </a:r>
            <a:endParaRPr lang="en-US" dirty="0"/>
          </a:p>
        </p:txBody>
      </p:sp>
      <p:sp>
        <p:nvSpPr>
          <p:cNvPr id="4" name="Slide Number Placeholder 3"/>
          <p:cNvSpPr>
            <a:spLocks noGrp="1"/>
          </p:cNvSpPr>
          <p:nvPr>
            <p:ph type="sldNum" sz="quarter" idx="10"/>
          </p:nvPr>
        </p:nvSpPr>
        <p:spPr/>
        <p:txBody>
          <a:bodyPr/>
          <a:lstStyle/>
          <a:p>
            <a:fld id="{A33F7AAB-3602-4206-ACD9-C3F7FDD91A1B}" type="slidenum">
              <a:rPr lang="en-GB" smtClean="0"/>
              <a:t>9</a:t>
            </a:fld>
            <a:endParaRPr lang="en-GB"/>
          </a:p>
        </p:txBody>
      </p:sp>
    </p:spTree>
    <p:extLst>
      <p:ext uri="{BB962C8B-B14F-4D97-AF65-F5344CB8AC3E}">
        <p14:creationId xmlns:p14="http://schemas.microsoft.com/office/powerpoint/2010/main" val="3807291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social workers have a great role to play regarding the legalization and decriminalization</a:t>
            </a:r>
            <a:r>
              <a:rPr lang="en-US" sz="1200" kern="1200" baseline="0" dirty="0" smtClean="0">
                <a:solidFill>
                  <a:schemeClr val="tx1"/>
                </a:solidFill>
                <a:effectLst/>
                <a:latin typeface="+mn-lt"/>
                <a:ea typeface="+mn-ea"/>
                <a:cs typeface="+mn-cs"/>
              </a:rPr>
              <a:t> of marijuana. They can sensitize the public on the health as well as social impacts of the drug to make them aware and prevent increased use of bhang (Evins et al., 2012). </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33F7AAB-3602-4206-ACD9-C3F7FDD91A1B}" type="slidenum">
              <a:rPr lang="en-GB" smtClean="0"/>
              <a:t>10</a:t>
            </a:fld>
            <a:endParaRPr lang="en-GB"/>
          </a:p>
        </p:txBody>
      </p:sp>
    </p:spTree>
    <p:extLst>
      <p:ext uri="{BB962C8B-B14F-4D97-AF65-F5344CB8AC3E}">
        <p14:creationId xmlns:p14="http://schemas.microsoft.com/office/powerpoint/2010/main" val="2036164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health</a:t>
            </a:r>
            <a:r>
              <a:rPr lang="en-US" baseline="0" dirty="0" smtClean="0"/>
              <a:t> and social harms of cannabis use overweigh the benefits. The drug may only be used in a pill form for medication purposes only when directed by a medical practitioner. The social workers could educate as many people as possible on the possible harms caused by the use of marijuana (Schneider et al., 2011). </a:t>
            </a:r>
            <a:endParaRPr lang="en-US" dirty="0"/>
          </a:p>
        </p:txBody>
      </p:sp>
      <p:sp>
        <p:nvSpPr>
          <p:cNvPr id="4" name="Slide Number Placeholder 3"/>
          <p:cNvSpPr>
            <a:spLocks noGrp="1"/>
          </p:cNvSpPr>
          <p:nvPr>
            <p:ph type="sldNum" sz="quarter" idx="10"/>
          </p:nvPr>
        </p:nvSpPr>
        <p:spPr/>
        <p:txBody>
          <a:bodyPr/>
          <a:lstStyle/>
          <a:p>
            <a:fld id="{A33F7AAB-3602-4206-ACD9-C3F7FDD91A1B}" type="slidenum">
              <a:rPr lang="en-GB" smtClean="0"/>
              <a:t>11</a:t>
            </a:fld>
            <a:endParaRPr lang="en-GB"/>
          </a:p>
        </p:txBody>
      </p:sp>
    </p:spTree>
    <p:extLst>
      <p:ext uri="{BB962C8B-B14F-4D97-AF65-F5344CB8AC3E}">
        <p14:creationId xmlns:p14="http://schemas.microsoft.com/office/powerpoint/2010/main" val="674893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22802FB-BE3D-4663-9A4C-5A600AE4C748}" type="datetimeFigureOut">
              <a:rPr lang="en-US" smtClean="0"/>
              <a:t>5/9/2018</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FCCC9CEB-886D-45BE-96CB-DA54B0C6740E}"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2802FB-BE3D-4663-9A4C-5A600AE4C748}" type="datetimeFigureOut">
              <a:rPr lang="en-US" smtClean="0"/>
              <a:t>5/9/2018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22802FB-BE3D-4663-9A4C-5A600AE4C748}" type="datetimeFigureOut">
              <a:rPr lang="en-US" smtClean="0"/>
              <a:t>5/9/2018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2802FB-BE3D-4663-9A4C-5A600AE4C748}" type="datetimeFigureOut">
              <a:rPr lang="en-US" smtClean="0"/>
              <a:t>5/9/2018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22802FB-BE3D-4663-9A4C-5A600AE4C748}" type="datetimeFigureOut">
              <a:rPr lang="en-US" smtClean="0"/>
              <a:t>5/9/2018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2802FB-BE3D-4663-9A4C-5A600AE4C748}" type="datetimeFigureOut">
              <a:rPr lang="en-US" smtClean="0"/>
              <a:t>5/9/2018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2802FB-BE3D-4663-9A4C-5A600AE4C748}" type="datetimeFigureOut">
              <a:rPr lang="en-US" smtClean="0"/>
              <a:t>5/9/2018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2802FB-BE3D-4663-9A4C-5A600AE4C748}" type="datetimeFigureOut">
              <a:rPr lang="en-US" smtClean="0"/>
              <a:t>5/9/2018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22802FB-BE3D-4663-9A4C-5A600AE4C748}" type="datetimeFigureOut">
              <a:rPr lang="en-US" smtClean="0"/>
              <a:t>5/9/2018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FCCC9CEB-886D-45BE-96CB-DA54B0C6740E}"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2802FB-BE3D-4663-9A4C-5A600AE4C748}" type="datetimeFigureOut">
              <a:rPr lang="en-US" smtClean="0"/>
              <a:t>5/9/2018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2802FB-BE3D-4663-9A4C-5A600AE4C748}" type="datetimeFigureOut">
              <a:rPr lang="en-US" smtClean="0"/>
              <a:t>5/9/2018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CC9CEB-886D-45BE-96CB-DA54B0C6740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0"/>
            <a:lum/>
          </a:blip>
          <a:srcRect/>
          <a:stretch>
            <a:fillRect l="-62000" r="-62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22802FB-BE3D-4663-9A4C-5A600AE4C748}" type="datetimeFigureOut">
              <a:rPr lang="en-US" smtClean="0"/>
              <a:t>5/9/2018</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CCC9CEB-886D-45BE-96CB-DA54B0C6740E}"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7200" dirty="0" smtClean="0">
                <a:solidFill>
                  <a:schemeClr val="bg2">
                    <a:lumMod val="50000"/>
                  </a:schemeClr>
                </a:solidFill>
                <a:effectLst/>
                <a:latin typeface="Times New Roman" panose="02020603050405020304" pitchFamily="18" charset="0"/>
                <a:cs typeface="Times New Roman" panose="02020603050405020304" pitchFamily="18" charset="0"/>
              </a:rPr>
              <a:t>Legalization of Marijuana</a:t>
            </a:r>
            <a:r>
              <a:rPr lang="en-US" dirty="0">
                <a:effectLst/>
              </a:rPr>
              <a:t/>
            </a:r>
            <a:br>
              <a:rPr lang="en-US" dirty="0">
                <a:effectLst/>
              </a:rPr>
            </a:br>
            <a:endParaRPr lang="en-GB" dirty="0">
              <a:solidFill>
                <a:srgbClr val="7030A0"/>
              </a:solidFill>
            </a:endParaRPr>
          </a:p>
        </p:txBody>
      </p:sp>
      <p:sp>
        <p:nvSpPr>
          <p:cNvPr id="3" name="Subtitle 2"/>
          <p:cNvSpPr>
            <a:spLocks noGrp="1"/>
          </p:cNvSpPr>
          <p:nvPr>
            <p:ph type="subTitle" idx="1"/>
          </p:nvPr>
        </p:nvSpPr>
        <p:spPr/>
        <p:txBody>
          <a:bodyPr>
            <a:normAutofit/>
          </a:bodyPr>
          <a:lstStyle/>
          <a:p>
            <a:pPr algn="ctr"/>
            <a:r>
              <a:rPr lang="en-US" sz="5400" b="1" dirty="0" smtClean="0">
                <a:solidFill>
                  <a:srgbClr val="00B0F0"/>
                </a:solidFill>
                <a:latin typeface="Times New Roman" panose="02020603050405020304" pitchFamily="18" charset="0"/>
                <a:cs typeface="Times New Roman" panose="02020603050405020304" pitchFamily="18" charset="0"/>
              </a:rPr>
              <a:t>Your Name</a:t>
            </a:r>
            <a:endParaRPr lang="en-US" sz="5400" b="1" dirty="0">
              <a:solidFill>
                <a:srgbClr val="00B0F0"/>
              </a:solidFill>
              <a:latin typeface="Times New Roman" panose="02020603050405020304" pitchFamily="18" charset="0"/>
              <a:cs typeface="Times New Roman" panose="02020603050405020304" pitchFamily="18" charset="0"/>
            </a:endParaRPr>
          </a:p>
          <a:p>
            <a:r>
              <a:rPr lang="en-GB" sz="4000" dirty="0" smtClean="0">
                <a:solidFill>
                  <a:srgbClr val="7030A0"/>
                </a:solidFill>
              </a:rPr>
              <a:t> </a:t>
            </a:r>
            <a:endParaRPr lang="en-GB" sz="4000"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1"/>
                </a:solidFill>
                <a:latin typeface="Times New Roman" panose="02020603050405020304" pitchFamily="18" charset="0"/>
                <a:cs typeface="Times New Roman" panose="02020603050405020304" pitchFamily="18" charset="0"/>
              </a:rPr>
              <a:t>Introduction</a:t>
            </a:r>
            <a:r>
              <a:rPr lang="en-US" dirty="0" smtClean="0">
                <a:latin typeface="Times New Roman" panose="02020603050405020304" pitchFamily="18" charset="0"/>
                <a:cs typeface="Times New Roman" panose="02020603050405020304" pitchFamily="18" charset="0"/>
              </a:rPr>
              <a:t>  </a:t>
            </a:r>
            <a:endParaRPr lang="en-GB" dirty="0"/>
          </a:p>
        </p:txBody>
      </p:sp>
      <p:sp>
        <p:nvSpPr>
          <p:cNvPr id="3" name="Content Placeholder 2"/>
          <p:cNvSpPr>
            <a:spLocks noGrp="1"/>
          </p:cNvSpPr>
          <p:nvPr>
            <p:ph idx="1"/>
          </p:nvPr>
        </p:nvSpPr>
        <p:spPr/>
        <p:txBody>
          <a:bodyPr>
            <a:normAutofit/>
          </a:bodyPr>
          <a:lstStyle/>
          <a:p>
            <a:pPr>
              <a:lnSpc>
                <a:spcPct val="100000"/>
              </a:lnSpc>
              <a:buFont typeface="Arial" panose="020B0604020202020204" pitchFamily="34" charset="0"/>
              <a:buChar char="•"/>
            </a:pPr>
            <a:r>
              <a:rPr lang="en-US" dirty="0" smtClean="0"/>
              <a:t>The legalization of recreational marijuana is likely to impact on all the citizens of a state. </a:t>
            </a:r>
          </a:p>
          <a:p>
            <a:pPr>
              <a:lnSpc>
                <a:spcPct val="100000"/>
              </a:lnSpc>
              <a:buFont typeface="Arial" panose="020B0604020202020204" pitchFamily="34" charset="0"/>
              <a:buChar char="•"/>
            </a:pPr>
            <a:r>
              <a:rPr lang="en-US" dirty="0" smtClean="0"/>
              <a:t>Eventually, the effect of marijuana legalization may be felt in the entire American republic. </a:t>
            </a:r>
          </a:p>
          <a:p>
            <a:pPr>
              <a:lnSpc>
                <a:spcPct val="100000"/>
              </a:lnSpc>
              <a:buFont typeface="Arial" panose="020B0604020202020204" pitchFamily="34" charset="0"/>
              <a:buChar char="•"/>
            </a:pPr>
            <a:r>
              <a:rPr lang="en-US" dirty="0" smtClean="0"/>
              <a:t>The legalization process is a community social proble</a:t>
            </a:r>
            <a:r>
              <a:rPr lang="en-US" dirty="0"/>
              <a:t>m</a:t>
            </a:r>
            <a:r>
              <a:rPr lang="en-US" dirty="0" smtClean="0"/>
              <a:t>.</a:t>
            </a:r>
          </a:p>
          <a:p>
            <a:pPr>
              <a:lnSpc>
                <a:spcPct val="100000"/>
              </a:lnSpc>
              <a:buFont typeface="Arial" panose="020B0604020202020204" pitchFamily="34" charset="0"/>
              <a:buChar char="•"/>
            </a:pPr>
            <a:r>
              <a:rPr lang="en-US" dirty="0" smtClean="0"/>
              <a:t>It is significant for all stakeholders to acknowledge the need to promote awareness regarding the positive and negative impacts </a:t>
            </a:r>
            <a:r>
              <a:rPr lang="en-US" dirty="0"/>
              <a:t>of legalization (</a:t>
            </a:r>
            <a:r>
              <a:rPr lang="en-US" dirty="0" smtClean="0"/>
              <a:t>Cerdá et al., 2012).</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Increased Exposure</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t>The legalization process will make marijuana easily accessible to many people.</a:t>
            </a:r>
          </a:p>
          <a:p>
            <a:r>
              <a:rPr lang="en-US" dirty="0" smtClean="0"/>
              <a:t>Individuals will feel more comfortable to buy and use Marijuana, irresponsibly. </a:t>
            </a:r>
          </a:p>
          <a:p>
            <a:r>
              <a:rPr lang="en-US" dirty="0" smtClean="0"/>
              <a:t>Many shops may begin selling the product, thus, increasing the exposure to children and infants.</a:t>
            </a:r>
          </a:p>
          <a:p>
            <a:r>
              <a:rPr lang="en-US" dirty="0" smtClean="0"/>
              <a:t>Improper storage may also promote exposure(Evins et al., 2012).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0070C0"/>
                </a:solidFill>
                <a:latin typeface="Times New Roman" panose="02020603050405020304" pitchFamily="18" charset="0"/>
                <a:cs typeface="Times New Roman" panose="02020603050405020304" pitchFamily="18" charset="0"/>
              </a:rPr>
              <a:t>Health Implications</a:t>
            </a:r>
            <a:endParaRPr lang="en-GB"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smtClean="0"/>
              <a:t>Marijuana promotes negative health implications on its users as well as the people around them. </a:t>
            </a:r>
          </a:p>
          <a:p>
            <a:pPr>
              <a:buFont typeface="Arial" panose="020B0604020202020204" pitchFamily="34" charset="0"/>
              <a:buChar char="•"/>
            </a:pPr>
            <a:r>
              <a:rPr lang="en-US" dirty="0" smtClean="0"/>
              <a:t>It may lead to memory deficits and loss of IQ. </a:t>
            </a:r>
          </a:p>
          <a:p>
            <a:pPr>
              <a:buFont typeface="Arial" panose="020B0604020202020204" pitchFamily="34" charset="0"/>
              <a:buChar char="•"/>
            </a:pPr>
            <a:r>
              <a:rPr lang="en-US" dirty="0" smtClean="0"/>
              <a:t>It sometimes causes addiction and bronchitis.</a:t>
            </a:r>
          </a:p>
          <a:p>
            <a:pPr>
              <a:buFont typeface="Arial" panose="020B0604020202020204" pitchFamily="34" charset="0"/>
              <a:buChar char="•"/>
            </a:pPr>
            <a:r>
              <a:rPr lang="en-US" dirty="0" smtClean="0"/>
              <a:t>It affects the central nervous system and could lead to hallucinations (Gruman et al., 2016).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 </a:t>
            </a:r>
            <a:r>
              <a:rPr lang="en-US" b="1" dirty="0" smtClean="0">
                <a:solidFill>
                  <a:srgbClr val="0070C0"/>
                </a:solidFill>
                <a:latin typeface="Times New Roman" panose="02020603050405020304" pitchFamily="18" charset="0"/>
                <a:cs typeface="Times New Roman" panose="02020603050405020304" pitchFamily="18" charset="0"/>
              </a:rPr>
              <a:t>Health Impacts (Cont.)</a:t>
            </a:r>
            <a:endParaRPr lang="en-GB"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smtClean="0"/>
              <a:t>One in a group of six adolescents using marijuana suffers addiction.</a:t>
            </a:r>
          </a:p>
          <a:p>
            <a:pPr>
              <a:buFont typeface="Arial" panose="020B0604020202020204" pitchFamily="34" charset="0"/>
              <a:buChar char="•"/>
            </a:pPr>
            <a:r>
              <a:rPr lang="en-US" dirty="0" smtClean="0"/>
              <a:t>The drug contains THC which has been known to cause addiction.</a:t>
            </a:r>
          </a:p>
          <a:p>
            <a:pPr>
              <a:buFont typeface="Arial" panose="020B0604020202020204" pitchFamily="34" charset="0"/>
              <a:buChar char="•"/>
            </a:pPr>
            <a:r>
              <a:rPr lang="en-US" dirty="0" smtClean="0"/>
              <a:t>The drug may be obtained from questionable sources where unknown drugs may be added (Schneider et al., 2011).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Social Impacts</a:t>
            </a:r>
            <a:endParaRPr lang="en-GB"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smtClean="0"/>
              <a:t>The legalization may allow the drug to alter the culture as well as subcultures of the American population. </a:t>
            </a:r>
          </a:p>
          <a:p>
            <a:pPr>
              <a:buFont typeface="Arial" panose="020B0604020202020204" pitchFamily="34" charset="0"/>
              <a:buChar char="•"/>
            </a:pPr>
            <a:r>
              <a:rPr lang="en-US" dirty="0" smtClean="0"/>
              <a:t>This may occur due to the adopted social norms across various cultures. </a:t>
            </a:r>
          </a:p>
          <a:p>
            <a:pPr>
              <a:buFont typeface="Arial" panose="020B0604020202020204" pitchFamily="34" charset="0"/>
              <a:buChar char="•"/>
            </a:pPr>
            <a:r>
              <a:rPr lang="en-US" dirty="0" smtClean="0"/>
              <a:t>It may also promote a drug culture among the </a:t>
            </a:r>
            <a:r>
              <a:rPr lang="en-US" dirty="0"/>
              <a:t>young people </a:t>
            </a:r>
            <a:r>
              <a:rPr lang="en-US" dirty="0" smtClean="0"/>
              <a:t>(Cerdá et al., 2012).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200000"/>
              </a:lnSpc>
            </a:pPr>
            <a:r>
              <a:rPr lang="en-US" b="1" dirty="0" smtClean="0">
                <a:solidFill>
                  <a:srgbClr val="0070C0"/>
                </a:solidFill>
                <a:latin typeface="Times New Roman" panose="02020603050405020304" pitchFamily="18" charset="0"/>
                <a:cs typeface="Times New Roman" panose="02020603050405020304" pitchFamily="18" charset="0"/>
              </a:rPr>
              <a:t>Social Impacts (Cont.)</a:t>
            </a:r>
            <a:endParaRPr lang="en-GB"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t>The academic performance among the youngsters as well as learning institutions is likely to deteriorate.</a:t>
            </a:r>
          </a:p>
          <a:p>
            <a:r>
              <a:rPr lang="en-US" dirty="0" smtClean="0"/>
              <a:t>The industriousness of the society may also may also decline.</a:t>
            </a:r>
          </a:p>
          <a:p>
            <a:r>
              <a:rPr lang="en-US" dirty="0" smtClean="0"/>
              <a:t>The drop out rate in high schools may increase (Evins et al., 2012).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Social Impact (Cont.)</a:t>
            </a:r>
            <a:endParaRPr lang="en-US" dirty="0"/>
          </a:p>
        </p:txBody>
      </p:sp>
      <p:sp>
        <p:nvSpPr>
          <p:cNvPr id="3" name="Content Placeholder 2"/>
          <p:cNvSpPr>
            <a:spLocks noGrp="1"/>
          </p:cNvSpPr>
          <p:nvPr>
            <p:ph idx="1"/>
          </p:nvPr>
        </p:nvSpPr>
        <p:spPr/>
        <p:txBody>
          <a:bodyPr>
            <a:normAutofit/>
          </a:bodyPr>
          <a:lstStyle/>
          <a:p>
            <a:r>
              <a:rPr lang="en-US" dirty="0" smtClean="0"/>
              <a:t>The legalization will promote a sense of freedom as well as entitlement to the drug. </a:t>
            </a:r>
          </a:p>
          <a:p>
            <a:r>
              <a:rPr lang="en-US" dirty="0" smtClean="0"/>
              <a:t>People will enjoy a sense of freedom in their lifestyle choices, especially drug use. </a:t>
            </a:r>
          </a:p>
          <a:p>
            <a:r>
              <a:rPr lang="en-US" dirty="0" smtClean="0"/>
              <a:t>Other individual will feel that their right to recreational use of drugs has been granted through legalization and decriminalization (Gruman et al., 2012). </a:t>
            </a:r>
            <a:endParaRPr lang="en-US" dirty="0"/>
          </a:p>
          <a:p>
            <a:endParaRPr lang="en-US" dirty="0"/>
          </a:p>
        </p:txBody>
      </p:sp>
    </p:spTree>
    <p:extLst>
      <p:ext uri="{BB962C8B-B14F-4D97-AF65-F5344CB8AC3E}">
        <p14:creationId xmlns:p14="http://schemas.microsoft.com/office/powerpoint/2010/main" val="2006948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Social Impact (Cont.)</a:t>
            </a:r>
            <a:endParaRPr lang="en-GB" dirty="0"/>
          </a:p>
        </p:txBody>
      </p:sp>
      <p:sp>
        <p:nvSpPr>
          <p:cNvPr id="3" name="Content Placeholder 2"/>
          <p:cNvSpPr>
            <a:spLocks noGrp="1"/>
          </p:cNvSpPr>
          <p:nvPr>
            <p:ph idx="1"/>
          </p:nvPr>
        </p:nvSpPr>
        <p:spPr/>
        <p:txBody>
          <a:bodyPr>
            <a:normAutofit/>
          </a:bodyPr>
          <a:lstStyle/>
          <a:p>
            <a:r>
              <a:rPr lang="en-US" dirty="0" smtClean="0"/>
              <a:t>The legalization may decrease crime since when the drug is prohibited, crime increases due to the existence of an underground drug market.</a:t>
            </a:r>
          </a:p>
          <a:p>
            <a:r>
              <a:rPr lang="en-US" dirty="0" smtClean="0"/>
              <a:t>There may also be a decrease in illegal and immoral activities.</a:t>
            </a:r>
          </a:p>
          <a:p>
            <a:r>
              <a:rPr lang="en-US" dirty="0" smtClean="0"/>
              <a:t>The devious illegal operations including illegal gangs may decline (Schneider et al., 2011).</a:t>
            </a:r>
          </a:p>
          <a:p>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latin typeface="Times New Roman" panose="02020603050405020304" pitchFamily="18" charset="0"/>
                <a:cs typeface="Times New Roman" panose="02020603050405020304" pitchFamily="18" charset="0"/>
              </a:rPr>
              <a:t>Social Workers</a:t>
            </a:r>
            <a:endParaRPr lang="en-GB"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dirty="0" smtClean="0"/>
              <a:t>The social workers could take a social action against the legalization of Cannabis. </a:t>
            </a:r>
          </a:p>
          <a:p>
            <a:pPr>
              <a:buFont typeface="Arial" panose="020B0604020202020204" pitchFamily="34" charset="0"/>
              <a:buChar char="•"/>
            </a:pPr>
            <a:r>
              <a:rPr lang="en-US" dirty="0" smtClean="0"/>
              <a:t>They would also educate the general public regarding the consequences of the use of marijuan</a:t>
            </a:r>
            <a:r>
              <a:rPr lang="en-US" dirty="0"/>
              <a:t>a</a:t>
            </a:r>
            <a:r>
              <a:rPr lang="en-US" dirty="0" smtClean="0"/>
              <a:t>.</a:t>
            </a:r>
            <a:endParaRPr lang="en-US" dirty="0"/>
          </a:p>
          <a:p>
            <a:pPr>
              <a:buFont typeface="Arial" panose="020B0604020202020204" pitchFamily="34" charset="0"/>
              <a:buChar char="•"/>
            </a:pPr>
            <a:r>
              <a:rPr lang="en-US" dirty="0" smtClean="0"/>
              <a:t>They are responsible for helping the individuals who may be suffering from addiction to overcome the condition (Evins et al., 2012). </a:t>
            </a:r>
          </a:p>
          <a:p>
            <a:pPr marL="0" indent="0">
              <a:buNone/>
            </a:pP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0070C0"/>
                </a:solidFill>
              </a:rPr>
              <a:t>Conclusion </a:t>
            </a:r>
            <a:endParaRPr lang="en-US" b="1" dirty="0">
              <a:solidFill>
                <a:srgbClr val="0070C0"/>
              </a:solidFill>
            </a:endParaRPr>
          </a:p>
        </p:txBody>
      </p:sp>
      <p:sp>
        <p:nvSpPr>
          <p:cNvPr id="3" name="Content Placeholder 2"/>
          <p:cNvSpPr>
            <a:spLocks noGrp="1"/>
          </p:cNvSpPr>
          <p:nvPr>
            <p:ph idx="1"/>
          </p:nvPr>
        </p:nvSpPr>
        <p:spPr/>
        <p:txBody>
          <a:bodyPr/>
          <a:lstStyle/>
          <a:p>
            <a:r>
              <a:rPr lang="en-US" dirty="0" smtClean="0"/>
              <a:t>The legalization of marijuana imposes many negative impacts on the citizens. </a:t>
            </a:r>
          </a:p>
          <a:p>
            <a:r>
              <a:rPr lang="en-US" dirty="0" smtClean="0"/>
              <a:t>It affects the central nervous system and leads to hallucinations as well as schizophrenia. </a:t>
            </a:r>
          </a:p>
          <a:p>
            <a:r>
              <a:rPr lang="en-US" dirty="0" smtClean="0"/>
              <a:t>It may only be used for medication reasons only. </a:t>
            </a:r>
          </a:p>
          <a:p>
            <a:r>
              <a:rPr lang="en-US" dirty="0" smtClean="0"/>
              <a:t>The social workers need to sensitize people on the impacts of marijuana to prevent further harm (Schneider et al., 2011).</a:t>
            </a:r>
            <a:endParaRPr lang="en-US" dirty="0"/>
          </a:p>
        </p:txBody>
      </p:sp>
    </p:spTree>
    <p:extLst>
      <p:ext uri="{BB962C8B-B14F-4D97-AF65-F5344CB8AC3E}">
        <p14:creationId xmlns:p14="http://schemas.microsoft.com/office/powerpoint/2010/main" val="808809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1"/>
                </a:solidFill>
              </a:rPr>
              <a:t>References</a:t>
            </a:r>
            <a:endParaRPr lang="en-US" b="1" dirty="0">
              <a:solidFill>
                <a:schemeClr val="accent1"/>
              </a:solidFill>
            </a:endParaRPr>
          </a:p>
        </p:txBody>
      </p:sp>
      <p:sp>
        <p:nvSpPr>
          <p:cNvPr id="3" name="Content Placeholder 2"/>
          <p:cNvSpPr>
            <a:spLocks noGrp="1"/>
          </p:cNvSpPr>
          <p:nvPr>
            <p:ph idx="1"/>
          </p:nvPr>
        </p:nvSpPr>
        <p:spPr/>
        <p:txBody>
          <a:bodyPr>
            <a:normAutofit fontScale="85000" lnSpcReduction="20000"/>
          </a:bodyPr>
          <a:lstStyle/>
          <a:p>
            <a:r>
              <a:rPr lang="en-US" dirty="0"/>
              <a:t>Cerdá, M., Wall, M., Keyes, K. M., Galea, S., &amp; Hasin, D. (2012). Medical marijuana laws in 50 states: investigating the relationship between state legalization of medical marijuana and marijuana use, abuse and dependence. </a:t>
            </a:r>
            <a:r>
              <a:rPr lang="en-US" i="1" dirty="0"/>
              <a:t>Drug &amp; Alcohol Dependence</a:t>
            </a:r>
            <a:r>
              <a:rPr lang="en-US" dirty="0"/>
              <a:t>, </a:t>
            </a:r>
            <a:r>
              <a:rPr lang="en-US" i="1" dirty="0"/>
              <a:t>120</a:t>
            </a:r>
            <a:r>
              <a:rPr lang="en-US" dirty="0"/>
              <a:t>(1), 22-27.</a:t>
            </a:r>
          </a:p>
          <a:p>
            <a:r>
              <a:rPr lang="en-US" dirty="0"/>
              <a:t>Evins, A. E., Green, A. I., Kane, J. M., &amp; Murray, R. M. (2012). The effect of marijuana use on the risk for schizophrenia. </a:t>
            </a:r>
            <a:r>
              <a:rPr lang="en-US" i="1" dirty="0"/>
              <a:t>J Clin Psychiatry</a:t>
            </a:r>
            <a:r>
              <a:rPr lang="en-US" dirty="0"/>
              <a:t>, </a:t>
            </a:r>
            <a:r>
              <a:rPr lang="en-US" i="1" dirty="0"/>
              <a:t>73</a:t>
            </a:r>
            <a:r>
              <a:rPr lang="en-US" dirty="0"/>
              <a:t>(11), 1463-1468</a:t>
            </a:r>
            <a:r>
              <a:rPr lang="en-US" dirty="0" smtClean="0"/>
              <a:t>.</a:t>
            </a:r>
          </a:p>
          <a:p>
            <a:r>
              <a:rPr lang="en-US" dirty="0"/>
              <a:t>Gruman, J. A., Schneider, F. W., &amp; Coutts, L. M. (Eds.). (2016). </a:t>
            </a:r>
            <a:r>
              <a:rPr lang="en-US" i="1" dirty="0"/>
              <a:t>Applied Social Psychology: Understanding and Addressing Social and Practical Problems</a:t>
            </a:r>
            <a:r>
              <a:rPr lang="en-US" dirty="0"/>
              <a:t>. SAGE Publications</a:t>
            </a:r>
            <a:r>
              <a:rPr lang="en-US" dirty="0" smtClean="0"/>
              <a:t>.</a:t>
            </a:r>
            <a:endParaRPr lang="en-US" dirty="0"/>
          </a:p>
          <a:p>
            <a:r>
              <a:rPr lang="en-US" dirty="0" smtClean="0"/>
              <a:t>Schneider</a:t>
            </a:r>
            <a:r>
              <a:rPr lang="en-US" dirty="0"/>
              <a:t>, F. W., Gruman, J. A., &amp; Coutts, L. M. (Eds.). (2011). </a:t>
            </a:r>
            <a:r>
              <a:rPr lang="en-US" i="1" dirty="0"/>
              <a:t>Applied social psychology: Understanding and addressing social and practical problems</a:t>
            </a:r>
            <a:r>
              <a:rPr lang="en-US" dirty="0"/>
              <a:t>. Sage</a:t>
            </a:r>
            <a:r>
              <a:rPr lang="en-US" dirty="0" smtClean="0"/>
              <a:t>.</a:t>
            </a:r>
            <a:endParaRPr lang="en-US" dirty="0"/>
          </a:p>
        </p:txBody>
      </p:sp>
    </p:spTree>
    <p:extLst>
      <p:ext uri="{BB962C8B-B14F-4D97-AF65-F5344CB8AC3E}">
        <p14:creationId xmlns:p14="http://schemas.microsoft.com/office/powerpoint/2010/main" val="13303084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1470</TotalTime>
  <Words>1397</Words>
  <Application>Microsoft Office PowerPoint</Application>
  <PresentationFormat>On-screen Show (4:3)</PresentationFormat>
  <Paragraphs>75</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Legalization of Marijuana </vt:lpstr>
      <vt:lpstr>Introduction  </vt:lpstr>
      <vt:lpstr>Increased Exposure</vt:lpstr>
      <vt:lpstr>Health Implications</vt:lpstr>
      <vt:lpstr> Health Impacts (Cont.)</vt:lpstr>
      <vt:lpstr>Social Impacts</vt:lpstr>
      <vt:lpstr>Social Impacts (Cont.)</vt:lpstr>
      <vt:lpstr>Social Impact (Cont.)</vt:lpstr>
      <vt:lpstr>Social Impact (Cont.)</vt:lpstr>
      <vt:lpstr>Social Workers</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Bishow</cp:lastModifiedBy>
  <cp:revision>279</cp:revision>
  <dcterms:created xsi:type="dcterms:W3CDTF">2017-10-07T21:33:56Z</dcterms:created>
  <dcterms:modified xsi:type="dcterms:W3CDTF">2018-05-09T14:40:24Z</dcterms:modified>
</cp:coreProperties>
</file>